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9" r:id="rId4"/>
    <p:sldId id="267" r:id="rId5"/>
    <p:sldId id="268" r:id="rId6"/>
    <p:sldId id="265" r:id="rId7"/>
    <p:sldId id="266" r:id="rId8"/>
    <p:sldId id="260" r:id="rId9"/>
    <p:sldId id="269" r:id="rId10"/>
    <p:sldId id="270" r:id="rId11"/>
    <p:sldId id="262" r:id="rId12"/>
    <p:sldId id="264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B608-E146-4571-8C4D-740308009CEB}" type="datetimeFigureOut">
              <a:rPr lang="pl-PL" smtClean="0"/>
              <a:pPr/>
              <a:t>2017-04-28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C5F6-0DC6-411E-9D23-8B65259ADAF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994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B608-E146-4571-8C4D-740308009CEB}" type="datetimeFigureOut">
              <a:rPr lang="pl-PL" smtClean="0"/>
              <a:pPr/>
              <a:t>2017-04-28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C5F6-0DC6-411E-9D23-8B65259ADAF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4286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B608-E146-4571-8C4D-740308009CEB}" type="datetimeFigureOut">
              <a:rPr lang="pl-PL" smtClean="0"/>
              <a:pPr/>
              <a:t>2017-04-28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C5F6-0DC6-411E-9D23-8B65259ADAF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0245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B608-E146-4571-8C4D-740308009CEB}" type="datetimeFigureOut">
              <a:rPr lang="pl-PL" smtClean="0"/>
              <a:pPr/>
              <a:t>2017-04-28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C5F6-0DC6-411E-9D23-8B65259ADAF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4614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B608-E146-4571-8C4D-740308009CEB}" type="datetimeFigureOut">
              <a:rPr lang="pl-PL" smtClean="0"/>
              <a:pPr/>
              <a:t>2017-04-28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C5F6-0DC6-411E-9D23-8B65259ADAF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3879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B608-E146-4571-8C4D-740308009CEB}" type="datetimeFigureOut">
              <a:rPr lang="pl-PL" smtClean="0"/>
              <a:pPr/>
              <a:t>2017-04-28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C5F6-0DC6-411E-9D23-8B65259ADAF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480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B608-E146-4571-8C4D-740308009CEB}" type="datetimeFigureOut">
              <a:rPr lang="pl-PL" smtClean="0"/>
              <a:pPr/>
              <a:t>2017-04-28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C5F6-0DC6-411E-9D23-8B65259ADAF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31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B608-E146-4571-8C4D-740308009CEB}" type="datetimeFigureOut">
              <a:rPr lang="pl-PL" smtClean="0"/>
              <a:pPr/>
              <a:t>2017-04-28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C5F6-0DC6-411E-9D23-8B65259ADAF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5142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B608-E146-4571-8C4D-740308009CEB}" type="datetimeFigureOut">
              <a:rPr lang="pl-PL" smtClean="0"/>
              <a:pPr/>
              <a:t>2017-04-28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C5F6-0DC6-411E-9D23-8B65259ADAF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3281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B608-E146-4571-8C4D-740308009CEB}" type="datetimeFigureOut">
              <a:rPr lang="pl-PL" smtClean="0"/>
              <a:pPr/>
              <a:t>2017-04-28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C5F6-0DC6-411E-9D23-8B65259ADAF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2108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B608-E146-4571-8C4D-740308009CEB}" type="datetimeFigureOut">
              <a:rPr lang="pl-PL" smtClean="0"/>
              <a:pPr/>
              <a:t>2017-04-28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C5F6-0DC6-411E-9D23-8B65259ADAF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2212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AB608-E146-4571-8C4D-740308009CEB}" type="datetimeFigureOut">
              <a:rPr lang="pl-PL" smtClean="0"/>
              <a:pPr/>
              <a:t>2017-04-28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0C5F6-0DC6-411E-9D23-8B65259ADAF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137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561703"/>
            <a:ext cx="10515600" cy="5615260"/>
          </a:xfrm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b="1" dirty="0" smtClean="0"/>
              <a:t>Spotkanie dyrektorów szkół zawodowych</a:t>
            </a:r>
          </a:p>
          <a:p>
            <a:pPr algn="ctr">
              <a:buNone/>
            </a:pPr>
            <a:r>
              <a:rPr lang="pl-PL" sz="4000" b="1" dirty="0" smtClean="0"/>
              <a:t>Dolnego Śląska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Kamienna Góra, 28 kwietnia 2017 r.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5794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 smtClean="0"/>
              <a:t>Zdawalność na </a:t>
            </a:r>
            <a:r>
              <a:rPr lang="pl-PL" sz="2800" b="1" dirty="0"/>
              <a:t>Dolnym </a:t>
            </a:r>
            <a:r>
              <a:rPr lang="pl-PL" sz="2800" b="1" dirty="0" smtClean="0"/>
              <a:t>Śląsku wg zawodów (SPL)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056817"/>
              </p:ext>
            </p:extLst>
          </p:nvPr>
        </p:nvGraphicFramePr>
        <p:xfrm>
          <a:off x="780534" y="1471396"/>
          <a:ext cx="10515600" cy="4686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8114"/>
                <a:gridCol w="2842054"/>
                <a:gridCol w="3305432"/>
              </a:tblGrid>
              <a:tr h="831612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Zawód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Liczba absolwentów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W tym otrzymujący dyplom</a:t>
                      </a:r>
                      <a:endParaRPr lang="pl-PL" sz="2400" dirty="0"/>
                    </a:p>
                  </a:txBody>
                  <a:tcPr anchor="ctr"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opiekun medyczny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administracji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florysta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farmaceutyczny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masażysta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rachunkowości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informatyk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dentystyczny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2869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1263" y="208372"/>
            <a:ext cx="10515600" cy="497022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 smtClean="0"/>
              <a:t>Egzaminy zdawane na Dolnym Śląsku powyżej średniej krajowej</a:t>
            </a:r>
            <a:endParaRPr lang="pl-PL" sz="2800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688267"/>
              </p:ext>
            </p:extLst>
          </p:nvPr>
        </p:nvGraphicFramePr>
        <p:xfrm>
          <a:off x="431075" y="613951"/>
          <a:ext cx="11299370" cy="6048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2500"/>
                <a:gridCol w="1230406"/>
                <a:gridCol w="1221554"/>
                <a:gridCol w="1203849"/>
                <a:gridCol w="1186147"/>
                <a:gridCol w="1214914"/>
              </a:tblGrid>
              <a:tr h="94359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Zawód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Kwalifikacja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zdających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Średnia </a:t>
                      </a:r>
                    </a:p>
                    <a:p>
                      <a:pPr algn="ctr" fontAlgn="b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Dolny</a:t>
                      </a:r>
                    </a:p>
                    <a:p>
                      <a:pPr algn="ctr" fontAlgn="b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Śląsk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Średnia</a:t>
                      </a:r>
                    </a:p>
                    <a:p>
                      <a:pPr algn="ctr" fontAlgn="b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krajowa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Różnica</a:t>
                      </a:r>
                    </a:p>
                  </a:txBody>
                  <a:tcPr marL="9525" marR="9525" marT="9525" marB="0" anchor="ctr"/>
                </a:tc>
              </a:tr>
              <a:tr h="425376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informatyk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51,3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11,8</a:t>
                      </a:r>
                    </a:p>
                  </a:txBody>
                  <a:tcPr marL="9525" marR="9525" marT="9525" marB="0" anchor="b"/>
                </a:tc>
              </a:tr>
              <a:tr h="425376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górnictwa podziemnego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87,8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10,8</a:t>
                      </a:r>
                    </a:p>
                  </a:txBody>
                  <a:tcPr marL="9525" marR="9525" marT="9525" marB="0" anchor="b"/>
                </a:tc>
              </a:tr>
              <a:tr h="425376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handlowiec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</a:t>
                      </a:r>
                    </a:p>
                  </a:txBody>
                  <a:tcPr marL="9525" marR="9525" marT="9525" marB="0" anchor="b"/>
                </a:tc>
              </a:tr>
              <a:tr h="425376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masażysta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</a:t>
                      </a:r>
                    </a:p>
                  </a:txBody>
                  <a:tcPr marL="9525" marR="9525" marT="9525" marB="0" anchor="b"/>
                </a:tc>
              </a:tr>
              <a:tr h="425376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pojazdów samochodowych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</a:t>
                      </a:r>
                    </a:p>
                  </a:txBody>
                  <a:tcPr marL="9525" marR="9525" marT="9525" marB="0" anchor="b"/>
                </a:tc>
              </a:tr>
              <a:tr h="425376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ekonomista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</a:t>
                      </a:r>
                    </a:p>
                  </a:txBody>
                  <a:tcPr marL="9525" marR="9525" marT="9525" marB="0" anchor="b"/>
                </a:tc>
              </a:tr>
              <a:tr h="425376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usług kosmetycznych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</a:t>
                      </a:r>
                    </a:p>
                  </a:txBody>
                  <a:tcPr marL="9525" marR="9525" marT="9525" marB="0" anchor="b"/>
                </a:tc>
              </a:tr>
              <a:tr h="425376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elektryk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</a:t>
                      </a:r>
                    </a:p>
                  </a:txBody>
                  <a:tcPr marL="9525" marR="9525" marT="9525" marB="0" anchor="b"/>
                </a:tc>
              </a:tr>
              <a:tr h="425376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Florysta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425376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farmaceutyczny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9525" marR="9525" marT="9525" marB="0" anchor="b"/>
                </a:tc>
              </a:tr>
              <a:tr h="425376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budownictwa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9525" marR="9525" marT="9525" marB="0" anchor="b"/>
                </a:tc>
              </a:tr>
              <a:tr h="425376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ochrony fizycznej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103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64326" y="234498"/>
            <a:ext cx="10515600" cy="510085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 smtClean="0"/>
              <a:t>Egzaminy zdawane na Dolnym Śląsku poniżej średniej krajowej</a:t>
            </a:r>
            <a:endParaRPr lang="pl-PL" sz="2800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465886"/>
              </p:ext>
            </p:extLst>
          </p:nvPr>
        </p:nvGraphicFramePr>
        <p:xfrm>
          <a:off x="457201" y="692334"/>
          <a:ext cx="11299370" cy="6137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2500"/>
                <a:gridCol w="1230406"/>
                <a:gridCol w="1221554"/>
                <a:gridCol w="1203849"/>
                <a:gridCol w="1186147"/>
                <a:gridCol w="1214914"/>
              </a:tblGrid>
              <a:tr h="889608"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Zawód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Kwalifikacja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zdających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Średnia </a:t>
                      </a:r>
                    </a:p>
                    <a:p>
                      <a:pPr algn="ctr" fontAlgn="b"/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Dolny</a:t>
                      </a:r>
                    </a:p>
                    <a:p>
                      <a:pPr algn="ctr" fontAlgn="b"/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Śląsk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Średnia</a:t>
                      </a:r>
                    </a:p>
                    <a:p>
                      <a:pPr algn="ctr" fontAlgn="b"/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krajowa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Różnica</a:t>
                      </a:r>
                    </a:p>
                  </a:txBody>
                  <a:tcPr marL="9525" marR="9525" marT="9525" marB="0" anchor="ctr"/>
                </a:tc>
              </a:tr>
              <a:tr h="401036">
                <a:tc>
                  <a:txBody>
                    <a:bodyPr/>
                    <a:lstStyle/>
                    <a:p>
                      <a:pPr algn="l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Kucharz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87,3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-25,4</a:t>
                      </a:r>
                    </a:p>
                  </a:txBody>
                  <a:tcPr marL="9525" marR="9525" marT="9525" marB="0" anchor="b"/>
                </a:tc>
              </a:tr>
              <a:tr h="401036">
                <a:tc>
                  <a:txBody>
                    <a:bodyPr/>
                    <a:lstStyle/>
                    <a:p>
                      <a:pPr algn="l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architektury krajobrazu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</a:tr>
              <a:tr h="401036">
                <a:tc>
                  <a:txBody>
                    <a:bodyPr/>
                    <a:lstStyle/>
                    <a:p>
                      <a:pPr algn="l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elektronik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66,1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-14,8</a:t>
                      </a:r>
                    </a:p>
                  </a:txBody>
                  <a:tcPr marL="9525" marR="9525" marT="9525" marB="0" anchor="b"/>
                </a:tc>
              </a:tr>
              <a:tr h="401036">
                <a:tc>
                  <a:txBody>
                    <a:bodyPr/>
                    <a:lstStyle/>
                    <a:p>
                      <a:pPr algn="l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informatyk 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67,4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-14,6</a:t>
                      </a:r>
                    </a:p>
                  </a:txBody>
                  <a:tcPr marL="9525" marR="9525" marT="9525" marB="0" anchor="b"/>
                </a:tc>
              </a:tr>
              <a:tr h="401036">
                <a:tc>
                  <a:txBody>
                    <a:bodyPr/>
                    <a:lstStyle/>
                    <a:p>
                      <a:pPr algn="l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mechanik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-13,5</a:t>
                      </a:r>
                    </a:p>
                  </a:txBody>
                  <a:tcPr marL="9525" marR="9525" marT="9525" marB="0" anchor="b"/>
                </a:tc>
              </a:tr>
              <a:tr h="401036">
                <a:tc>
                  <a:txBody>
                    <a:bodyPr/>
                    <a:lstStyle/>
                    <a:p>
                      <a:pPr algn="l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Mechanik pojazdów samochodowych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-10,8</a:t>
                      </a:r>
                    </a:p>
                  </a:txBody>
                  <a:tcPr marL="9525" marR="9525" marT="9525" marB="0" anchor="b"/>
                </a:tc>
              </a:tr>
              <a:tr h="401036">
                <a:tc>
                  <a:txBody>
                    <a:bodyPr/>
                    <a:lstStyle/>
                    <a:p>
                      <a:pPr algn="l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rachunkowości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-8,9</a:t>
                      </a:r>
                    </a:p>
                  </a:txBody>
                  <a:tcPr marL="9525" marR="9525" marT="9525" marB="0" anchor="b"/>
                </a:tc>
              </a:tr>
              <a:tr h="401036">
                <a:tc>
                  <a:txBody>
                    <a:bodyPr/>
                    <a:lstStyle/>
                    <a:p>
                      <a:pPr algn="l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elektryk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-8,2</a:t>
                      </a:r>
                    </a:p>
                  </a:txBody>
                  <a:tcPr marL="9525" marR="9525" marT="9525" marB="0" anchor="b"/>
                </a:tc>
              </a:tr>
              <a:tr h="401036">
                <a:tc>
                  <a:txBody>
                    <a:bodyPr/>
                    <a:lstStyle/>
                    <a:p>
                      <a:pPr algn="l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BHP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-6,4</a:t>
                      </a:r>
                    </a:p>
                  </a:txBody>
                  <a:tcPr marL="9525" marR="9525" marT="9525" marB="0" anchor="b"/>
                </a:tc>
              </a:tr>
              <a:tr h="401036">
                <a:tc>
                  <a:txBody>
                    <a:bodyPr/>
                    <a:lstStyle/>
                    <a:p>
                      <a:pPr algn="l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Sprzedawca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-5,7</a:t>
                      </a:r>
                    </a:p>
                  </a:txBody>
                  <a:tcPr marL="9525" marR="9525" marT="9525" marB="0" anchor="b"/>
                </a:tc>
              </a:tr>
              <a:tr h="401036">
                <a:tc>
                  <a:txBody>
                    <a:bodyPr/>
                    <a:lstStyle/>
                    <a:p>
                      <a:pPr algn="l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Monter zabudowy i robót wykończeniowych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-5,6</a:t>
                      </a:r>
                    </a:p>
                  </a:txBody>
                  <a:tcPr marL="9525" marR="9525" marT="9525" marB="0" anchor="b"/>
                </a:tc>
              </a:tr>
              <a:tr h="401036">
                <a:tc>
                  <a:txBody>
                    <a:bodyPr/>
                    <a:lstStyle/>
                    <a:p>
                      <a:pPr algn="l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obsługi turystycznej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-4,8</a:t>
                      </a:r>
                    </a:p>
                  </a:txBody>
                  <a:tcPr marL="9525" marR="9525" marT="9525" marB="0" anchor="b"/>
                </a:tc>
              </a:tr>
              <a:tr h="401036">
                <a:tc>
                  <a:txBody>
                    <a:bodyPr/>
                    <a:lstStyle/>
                    <a:p>
                      <a:pPr algn="l" fontAlgn="b"/>
                      <a:r>
                        <a:rPr lang="pl-PL" sz="2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informatyk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713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89902" y="521001"/>
            <a:ext cx="9144000" cy="516967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Szkoły zawodowe na Dolnym Śląsku</a:t>
            </a:r>
            <a:endParaRPr lang="pl-PL" sz="28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30875" y="1202725"/>
            <a:ext cx="10305535" cy="5257800"/>
          </a:xfrm>
        </p:spPr>
        <p:txBody>
          <a:bodyPr>
            <a:normAutofit/>
          </a:bodyPr>
          <a:lstStyle/>
          <a:p>
            <a:pPr algn="l"/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289996"/>
              </p:ext>
            </p:extLst>
          </p:nvPr>
        </p:nvGraphicFramePr>
        <p:xfrm>
          <a:off x="809897" y="1071155"/>
          <a:ext cx="10476412" cy="5408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103"/>
                <a:gridCol w="2619103"/>
                <a:gridCol w="2619103"/>
                <a:gridCol w="2619103"/>
              </a:tblGrid>
              <a:tr h="1446733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Typ</a:t>
                      </a:r>
                      <a:r>
                        <a:rPr lang="pl-PL" sz="2400" baseline="0" dirty="0" smtClean="0"/>
                        <a:t> szkoły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Szkoły młodzieżowe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Szkoły dla dorosłych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W tym niepubliczne</a:t>
                      </a:r>
                      <a:endParaRPr lang="pl-PL" sz="2400" dirty="0"/>
                    </a:p>
                  </a:txBody>
                  <a:tcPr anchor="ctr"/>
                </a:tc>
              </a:tr>
              <a:tr h="1446733"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Zasadnicza</a:t>
                      </a:r>
                      <a:r>
                        <a:rPr lang="pl-PL" sz="2800" baseline="0" dirty="0" smtClean="0"/>
                        <a:t> zawodowa</a:t>
                      </a:r>
                      <a:endParaRPr lang="pl-PL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113</a:t>
                      </a:r>
                      <a:endParaRPr lang="pl-PL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1</a:t>
                      </a:r>
                      <a:endParaRPr lang="pl-PL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8</a:t>
                      </a:r>
                      <a:endParaRPr lang="pl-PL" sz="2800" dirty="0"/>
                    </a:p>
                  </a:txBody>
                  <a:tcPr anchor="ctr"/>
                </a:tc>
              </a:tr>
              <a:tr h="838186"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Technikum</a:t>
                      </a:r>
                      <a:endParaRPr lang="pl-PL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85</a:t>
                      </a:r>
                      <a:endParaRPr lang="pl-PL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0</a:t>
                      </a:r>
                      <a:endParaRPr lang="pl-PL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2</a:t>
                      </a:r>
                      <a:endParaRPr lang="pl-PL" sz="2800" dirty="0"/>
                    </a:p>
                  </a:txBody>
                  <a:tcPr anchor="ctr"/>
                </a:tc>
              </a:tr>
              <a:tr h="838186"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Policealna</a:t>
                      </a:r>
                      <a:endParaRPr lang="pl-PL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12</a:t>
                      </a:r>
                      <a:endParaRPr lang="pl-PL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71</a:t>
                      </a:r>
                      <a:endParaRPr lang="pl-PL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44</a:t>
                      </a:r>
                      <a:endParaRPr lang="pl-PL" sz="2800" dirty="0"/>
                    </a:p>
                  </a:txBody>
                  <a:tcPr anchor="ctr"/>
                </a:tc>
              </a:tr>
              <a:tr h="838186"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Razem</a:t>
                      </a:r>
                      <a:endParaRPr lang="pl-PL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210</a:t>
                      </a:r>
                      <a:endParaRPr lang="pl-PL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72</a:t>
                      </a:r>
                      <a:endParaRPr lang="pl-PL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54</a:t>
                      </a:r>
                      <a:endParaRPr lang="pl-PL" sz="2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472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2226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 smtClean="0"/>
              <a:t>Zawody </a:t>
            </a:r>
            <a:r>
              <a:rPr lang="pl-PL" sz="2800" b="1" dirty="0"/>
              <a:t>n</a:t>
            </a:r>
            <a:r>
              <a:rPr lang="pl-PL" sz="2800" b="1" dirty="0" smtClean="0"/>
              <a:t>auczane w szkołach na Dolnym Śląsku wg liczby uczniów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28584"/>
            <a:ext cx="10515600" cy="5048379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Zasadnicza szkoła zawodowa </a:t>
            </a:r>
            <a:r>
              <a:rPr lang="pl-PL" dirty="0" smtClean="0"/>
              <a:t>(młodzież):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508933"/>
              </p:ext>
            </p:extLst>
          </p:nvPr>
        </p:nvGraphicFramePr>
        <p:xfrm>
          <a:off x="875211" y="1606730"/>
          <a:ext cx="10450286" cy="4820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4866"/>
                <a:gridCol w="2075420"/>
              </a:tblGrid>
              <a:tr h="41722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Zawód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Liczba uczniów</a:t>
                      </a:r>
                      <a:endParaRPr lang="pl-PL" dirty="0"/>
                    </a:p>
                  </a:txBody>
                  <a:tcPr/>
                </a:tc>
              </a:tr>
              <a:tr h="440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mechanik pojazdów samochodowych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pl-PL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0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kucharz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1903</a:t>
                      </a:r>
                      <a:endParaRPr lang="pl-PL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0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fryzjer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1238</a:t>
                      </a:r>
                      <a:endParaRPr lang="pl-PL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0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sprzedawca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1169</a:t>
                      </a:r>
                      <a:endParaRPr lang="pl-PL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0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ślusarz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646</a:t>
                      </a:r>
                      <a:endParaRPr lang="pl-PL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0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cukiernik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456</a:t>
                      </a:r>
                      <a:endParaRPr lang="pl-PL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0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elektryk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437</a:t>
                      </a:r>
                      <a:endParaRPr lang="pl-PL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0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operator obrabiarek skrawających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404</a:t>
                      </a:r>
                      <a:endParaRPr lang="pl-PL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0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monter zabudowy i robót wykończeniowych </a:t>
                      </a:r>
                      <a:r>
                        <a:rPr lang="pl-P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budownictwie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352</a:t>
                      </a:r>
                      <a:endParaRPr lang="pl-PL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0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elektromechanik pojazdów samochodowych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298</a:t>
                      </a:r>
                      <a:endParaRPr lang="pl-PL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226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2226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 smtClean="0"/>
              <a:t>Zawody </a:t>
            </a:r>
            <a:r>
              <a:rPr lang="pl-PL" sz="2800" b="1" dirty="0"/>
              <a:t>n</a:t>
            </a:r>
            <a:r>
              <a:rPr lang="pl-PL" sz="2800" b="1" dirty="0" smtClean="0"/>
              <a:t>auczane w szkołach na Dolnym Śląsku wg liczby uczniów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28584"/>
            <a:ext cx="10515600" cy="5048379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Technikum</a:t>
            </a:r>
            <a:r>
              <a:rPr lang="pl-PL" dirty="0" smtClean="0"/>
              <a:t> (młodzież):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094494"/>
              </p:ext>
            </p:extLst>
          </p:nvPr>
        </p:nvGraphicFramePr>
        <p:xfrm>
          <a:off x="1103282" y="1552629"/>
          <a:ext cx="9926595" cy="5067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5179"/>
                <a:gridCol w="19714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Zawód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Liczba uczniów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technik informatyk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4926</a:t>
                      </a:r>
                      <a:endParaRPr lang="pl-PL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technik logistyk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3227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technik hotelarstwa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2843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technik żywienia i usług gastronomicznych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2695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technik ekonomista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2627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technik pojazdów samochodowych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1470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technik mechanik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technik mechatronik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1383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technik organizacji reklamy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1245</a:t>
                      </a:r>
                      <a:endParaRPr lang="pl-PL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technik elektryk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1019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technik budownictwa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technik elektronik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967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416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2226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 smtClean="0"/>
              <a:t>Zawody </a:t>
            </a:r>
            <a:r>
              <a:rPr lang="pl-PL" sz="2800" b="1" dirty="0"/>
              <a:t>n</a:t>
            </a:r>
            <a:r>
              <a:rPr lang="pl-PL" sz="2800" b="1" dirty="0" smtClean="0"/>
              <a:t>auczane w szkołach na Dolnym Śląsku wg liczby uczniów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28585"/>
            <a:ext cx="10515600" cy="3954162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Szkoła policealna </a:t>
            </a:r>
            <a:r>
              <a:rPr lang="pl-PL" dirty="0" smtClean="0"/>
              <a:t>(młodzież i dorośli):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316937"/>
              </p:ext>
            </p:extLst>
          </p:nvPr>
        </p:nvGraphicFramePr>
        <p:xfrm>
          <a:off x="1037967" y="1840011"/>
          <a:ext cx="9926595" cy="4816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5179"/>
                <a:gridCol w="1971416"/>
              </a:tblGrid>
              <a:tr h="39822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Zawód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Liczba uczniów</a:t>
                      </a:r>
                      <a:endParaRPr lang="pl-PL" dirty="0"/>
                    </a:p>
                  </a:txBody>
                  <a:tcPr/>
                </a:tc>
              </a:tr>
              <a:tr h="401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technik administracji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3504</a:t>
                      </a:r>
                      <a:endParaRPr lang="pl-PL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1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technik bezpieczeństwa i higieny pracy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2336</a:t>
                      </a:r>
                      <a:endParaRPr lang="pl-PL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1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technik usług kosmetycznych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2002</a:t>
                      </a:r>
                      <a:endParaRPr lang="pl-PL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1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technik informatyk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1326</a:t>
                      </a:r>
                      <a:endParaRPr lang="pl-PL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1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technik rachunkowości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885</a:t>
                      </a:r>
                      <a:endParaRPr lang="pl-PL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1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technik masażysta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868</a:t>
                      </a:r>
                      <a:endParaRPr lang="pl-PL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1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florysta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692</a:t>
                      </a:r>
                      <a:endParaRPr lang="pl-PL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1631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opiekun </a:t>
                      </a:r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medyczny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1631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</a:t>
                      </a:r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ochrony fizycznej osób i mienia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1631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farmaceutyczny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1631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Higienistka stomatologiczna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920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989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 smtClean="0"/>
              <a:t>Projekty edukacyjne na Dolnym Śląsku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939114"/>
            <a:ext cx="10515600" cy="5237849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Projekty finansowane przez </a:t>
            </a:r>
            <a:r>
              <a:rPr lang="pl-PL" b="1" dirty="0" smtClean="0"/>
              <a:t>Fundację Rozwoju Systemu Edukacji</a:t>
            </a:r>
          </a:p>
          <a:p>
            <a:pPr>
              <a:buFontTx/>
              <a:buChar char="-"/>
            </a:pPr>
            <a:r>
              <a:rPr lang="pl-PL" dirty="0"/>
              <a:t>o</a:t>
            </a:r>
            <a:r>
              <a:rPr lang="pl-PL" dirty="0" smtClean="0"/>
              <a:t>k. 30 projektów każdego roku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Projekty finansowane przez </a:t>
            </a:r>
            <a:r>
              <a:rPr lang="pl-PL" b="1" dirty="0" smtClean="0"/>
              <a:t>Agendy Komisji Europejskiej</a:t>
            </a:r>
            <a:r>
              <a:rPr lang="pl-PL" dirty="0" smtClean="0"/>
              <a:t>, np.</a:t>
            </a:r>
          </a:p>
          <a:p>
            <a:pPr marL="0" indent="0">
              <a:buNone/>
            </a:pPr>
            <a:r>
              <a:rPr lang="pl-PL" dirty="0" smtClean="0"/>
              <a:t>„Współdziałanie regionów europejskich na rzecz wzmacniania internacjonalizacji kształcenia, szkolenia i doskonalenia zawodowego” (21 szkół, partnerzy z 16 regionów Europy)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RPO dla Dolnego Śląska</a:t>
            </a:r>
          </a:p>
          <a:p>
            <a:pPr marL="0" indent="0">
              <a:buNone/>
            </a:pPr>
            <a:r>
              <a:rPr lang="pl-PL" dirty="0" smtClean="0"/>
              <a:t>„Modernizacja kształcenia zawodowego na Dolnym Śląsku” (250 szkół, 56 000 uczniów)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4184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1037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 smtClean="0"/>
              <a:t>Współpraca z pracodawcami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021492"/>
            <a:ext cx="10515600" cy="5155471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Klastry edukacyjne jako forma współpracy ze specjalnymi strefami ekonomicznymi:</a:t>
            </a:r>
          </a:p>
          <a:p>
            <a:r>
              <a:rPr lang="pl-PL" dirty="0" smtClean="0"/>
              <a:t>Kamiennogórską SSE;</a:t>
            </a:r>
          </a:p>
          <a:p>
            <a:r>
              <a:rPr lang="pl-PL" dirty="0" smtClean="0"/>
              <a:t>Legnicką SSE;</a:t>
            </a:r>
          </a:p>
          <a:p>
            <a:r>
              <a:rPr lang="pl-PL" dirty="0" smtClean="0"/>
              <a:t>Wałbrzyską SSE „Invest-Park”.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b="1" dirty="0" smtClean="0"/>
              <a:t>Klaster edukacyjny </a:t>
            </a:r>
            <a:r>
              <a:rPr lang="pl-PL" dirty="0" smtClean="0"/>
              <a:t>– stała płaszczyzna współpracy szkół z pracodawcami poprzez: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dirty="0" smtClean="0"/>
              <a:t>analizę potrzeb (szkół i rynku pracy),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dirty="0" smtClean="0"/>
              <a:t>wymianę informacji i doświadczeń,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dirty="0"/>
              <a:t>w</a:t>
            </a:r>
            <a:r>
              <a:rPr lang="pl-PL" dirty="0" smtClean="0"/>
              <a:t>zbogacanie bazy szkół.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55766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5794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 smtClean="0"/>
              <a:t>Zdawalność na </a:t>
            </a:r>
            <a:r>
              <a:rPr lang="pl-PL" sz="2800" b="1" dirty="0"/>
              <a:t>Dolnym </a:t>
            </a:r>
            <a:r>
              <a:rPr lang="pl-PL" sz="2800" b="1" dirty="0" smtClean="0"/>
              <a:t>Śląsku wg zawodów (ZSZ)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3493045"/>
              </p:ext>
            </p:extLst>
          </p:nvPr>
        </p:nvGraphicFramePr>
        <p:xfrm>
          <a:off x="764059" y="1743244"/>
          <a:ext cx="10515600" cy="3722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6806"/>
                <a:gridCol w="2615380"/>
                <a:gridCol w="2853414"/>
              </a:tblGrid>
              <a:tr h="83161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Zawód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Liczba absolwentów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W tym otrzymujący dyplom</a:t>
                      </a:r>
                      <a:endParaRPr lang="pl-PL" dirty="0"/>
                    </a:p>
                  </a:txBody>
                  <a:tcPr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kucharz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sprzedawca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mechanik pojazdów samochodowych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ślusarz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elektryk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fryzjer</a:t>
                      </a:r>
                      <a:endParaRPr lang="pl-PL" sz="2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pl-PL" sz="2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  <a:endParaRPr lang="pl-PL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7857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5794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 smtClean="0"/>
              <a:t>Zdawalność na </a:t>
            </a:r>
            <a:r>
              <a:rPr lang="pl-PL" sz="2800" b="1" dirty="0"/>
              <a:t>Dolnym </a:t>
            </a:r>
            <a:r>
              <a:rPr lang="pl-PL" sz="2800" b="1" dirty="0" smtClean="0"/>
              <a:t>Śląsku wg zawodów (T)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056340"/>
              </p:ext>
            </p:extLst>
          </p:nvPr>
        </p:nvGraphicFramePr>
        <p:xfrm>
          <a:off x="334297" y="1471396"/>
          <a:ext cx="11562735" cy="4686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3548"/>
                <a:gridCol w="2792361"/>
                <a:gridCol w="3116826"/>
              </a:tblGrid>
              <a:tr h="831612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Zawód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Liczba absolwentów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W tym otrzymujący dyplom</a:t>
                      </a:r>
                      <a:endParaRPr lang="pl-PL" sz="2400" dirty="0"/>
                    </a:p>
                  </a:txBody>
                  <a:tcPr anchor="ctr"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technik informatyk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technik ekonomista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technik hotelarstwa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technik żywienia i usług gastronomicznych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logistyk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mechanik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pojazdów samochodowych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180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mechatronik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26233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731</Words>
  <Application>Microsoft Office PowerPoint</Application>
  <PresentationFormat>Panoramiczny</PresentationFormat>
  <Paragraphs>376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Motyw pakietu Office</vt:lpstr>
      <vt:lpstr> </vt:lpstr>
      <vt:lpstr>Szkoły zawodowe na Dolnym Śląsku</vt:lpstr>
      <vt:lpstr>Zawody nauczane w szkołach na Dolnym Śląsku wg liczby uczniów</vt:lpstr>
      <vt:lpstr>Zawody nauczane w szkołach na Dolnym Śląsku wg liczby uczniów</vt:lpstr>
      <vt:lpstr>Zawody nauczane w szkołach na Dolnym Śląsku wg liczby uczniów</vt:lpstr>
      <vt:lpstr>Projekty edukacyjne na Dolnym Śląsku</vt:lpstr>
      <vt:lpstr>Współpraca z pracodawcami</vt:lpstr>
      <vt:lpstr>Zdawalność na Dolnym Śląsku wg zawodów (ZSZ)</vt:lpstr>
      <vt:lpstr>Zdawalność na Dolnym Śląsku wg zawodów (T)</vt:lpstr>
      <vt:lpstr>Zdawalność na Dolnym Śląsku wg zawodów (SPL)</vt:lpstr>
      <vt:lpstr>Egzaminy zdawane na Dolnym Śląsku powyżej średniej krajowej</vt:lpstr>
      <vt:lpstr>Egzaminy zdawane na Dolnym Śląsku poniżej średniej krajowej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Zawody o najniższej zdawalności</dc:title>
  <dc:creator>jwrzal</dc:creator>
  <cp:lastModifiedBy>Prezentacje</cp:lastModifiedBy>
  <cp:revision>42</cp:revision>
  <dcterms:created xsi:type="dcterms:W3CDTF">2017-04-25T12:21:36Z</dcterms:created>
  <dcterms:modified xsi:type="dcterms:W3CDTF">2017-04-28T11:03:50Z</dcterms:modified>
</cp:coreProperties>
</file>